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6858000" cx="12192000"/>
  <p:notesSz cx="6858000" cy="9144000"/>
  <p:embeddedFontLst>
    <p:embeddedFont>
      <p:font typeface="Raleway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g0PXvttZgGYadZWeioSKk3VOMl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DB5BC42-D43E-4816-93F5-E71FDF73E066}">
  <a:tblStyle styleId="{2DB5BC42-D43E-4816-93F5-E71FDF73E06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aleway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9" name="Google Shape;69;p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7"/>
          <p:cNvSpPr/>
          <p:nvPr/>
        </p:nvSpPr>
        <p:spPr>
          <a:xfrm>
            <a:off x="107600" y="3534800"/>
            <a:ext cx="119769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7"/>
          <p:cNvSpPr txBox="1"/>
          <p:nvPr>
            <p:ph hasCustomPrompt="1" type="title"/>
          </p:nvPr>
        </p:nvSpPr>
        <p:spPr>
          <a:xfrm>
            <a:off x="415600" y="990668"/>
            <a:ext cx="11360700" cy="267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Font typeface="Arial"/>
              <a:buNone/>
              <a:defRPr sz="16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7"/>
          <p:cNvSpPr txBox="1"/>
          <p:nvPr>
            <p:ph idx="1" type="body"/>
          </p:nvPr>
        </p:nvSpPr>
        <p:spPr>
          <a:xfrm>
            <a:off x="415600" y="3793576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1pPr>
            <a:lvl2pPr indent="-34925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2pPr>
            <a:lvl3pPr indent="-34925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3pPr>
            <a:lvl4pPr indent="-34925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4pPr>
            <a:lvl5pPr indent="-34925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5pPr>
            <a:lvl6pPr indent="-34925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6pPr>
            <a:lvl7pPr indent="-34925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7pPr>
            <a:lvl8pPr indent="-34925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8pPr>
            <a:lvl9pPr indent="-34925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7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/>
        </p:nvSpPr>
        <p:spPr>
          <a:xfrm>
            <a:off x="194747" y="119970"/>
            <a:ext cx="6651900" cy="558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9"/>
          <p:cNvSpPr txBox="1"/>
          <p:nvPr/>
        </p:nvSpPr>
        <p:spPr>
          <a:xfrm>
            <a:off x="973931" y="921722"/>
            <a:ext cx="4629000" cy="5583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 b="1" i="0" sz="3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9"/>
          <p:cNvSpPr txBox="1"/>
          <p:nvPr/>
        </p:nvSpPr>
        <p:spPr>
          <a:xfrm>
            <a:off x="989625" y="1981972"/>
            <a:ext cx="5857200" cy="29316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9"/>
          <p:cNvSpPr txBox="1"/>
          <p:nvPr/>
        </p:nvSpPr>
        <p:spPr>
          <a:xfrm>
            <a:off x="194747" y="189071"/>
            <a:ext cx="6651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fr-FR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Rayon :		Famille : </a:t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9"/>
          <p:cNvSpPr txBox="1"/>
          <p:nvPr/>
        </p:nvSpPr>
        <p:spPr>
          <a:xfrm>
            <a:off x="989625" y="921722"/>
            <a:ext cx="4629000" cy="5583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3200"/>
              <a:buFont typeface="Calibri"/>
              <a:buNone/>
            </a:pPr>
            <a:r>
              <a:rPr b="1" i="0" lang="fr-FR" sz="3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Région</a:t>
            </a:r>
            <a:endParaRPr b="1" i="0" sz="3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9"/>
          <p:cNvSpPr txBox="1"/>
          <p:nvPr/>
        </p:nvSpPr>
        <p:spPr>
          <a:xfrm>
            <a:off x="989625" y="2000290"/>
            <a:ext cx="5857200" cy="29316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Calibri"/>
              <a:buNone/>
            </a:pPr>
            <a:r>
              <a:rPr b="1" i="1" lang="fr-FR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Descriptif 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0" sz="16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Calibri"/>
              <a:buNone/>
            </a:pPr>
            <a:r>
              <a:rPr b="1" i="1" lang="fr-FR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Marque </a:t>
            </a:r>
            <a:r>
              <a:rPr b="1" i="0" lang="fr-FR" sz="16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b="1" i="1" lang="fr-FR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Fournisseur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Calibri"/>
              <a:buNone/>
            </a:pPr>
            <a:r>
              <a:rPr b="1" i="1" lang="fr-FR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Ville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Calibri"/>
              <a:buNone/>
            </a:pPr>
            <a:r>
              <a:rPr b="1" i="1" lang="fr-FR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Intérêts produits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1" i="1" sz="1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pos="344">
          <p15:clr>
            <a:srgbClr val="CCCCCC"/>
          </p15:clr>
        </p15:guide>
        <p15:guide id="2" pos="5440">
          <p15:clr>
            <a:srgbClr val="CCCCC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/>
          <p:nvPr/>
        </p:nvSpPr>
        <p:spPr>
          <a:xfrm>
            <a:off x="107600" y="3534800"/>
            <a:ext cx="119769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9"/>
          <p:cNvSpPr txBox="1"/>
          <p:nvPr>
            <p:ph type="title"/>
          </p:nvPr>
        </p:nvSpPr>
        <p:spPr>
          <a:xfrm>
            <a:off x="647833" y="2286000"/>
            <a:ext cx="10911600" cy="10476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415600" y="593367"/>
            <a:ext cx="11360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415600" y="593367"/>
            <a:ext cx="11360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0" name="Google Shape;30;p11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415600" y="593367"/>
            <a:ext cx="11360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7" name="Google Shape;37;p13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653667" y="701800"/>
            <a:ext cx="74721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/>
          <p:nvPr/>
        </p:nvSpPr>
        <p:spPr>
          <a:xfrm>
            <a:off x="6182400" y="107600"/>
            <a:ext cx="5901900" cy="66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" name="Google Shape;44;p15"/>
          <p:cNvCxnSpPr/>
          <p:nvPr/>
        </p:nvCxnSpPr>
        <p:spPr>
          <a:xfrm>
            <a:off x="6706233" y="5994000"/>
            <a:ext cx="624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15"/>
          <p:cNvSpPr txBox="1"/>
          <p:nvPr>
            <p:ph type="title"/>
          </p:nvPr>
        </p:nvSpPr>
        <p:spPr>
          <a:xfrm>
            <a:off x="354000" y="1575600"/>
            <a:ext cx="5393700" cy="20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46" name="Google Shape;46;p15"/>
          <p:cNvSpPr txBox="1"/>
          <p:nvPr>
            <p:ph idx="1" type="subTitle"/>
          </p:nvPr>
        </p:nvSpPr>
        <p:spPr>
          <a:xfrm>
            <a:off x="354000" y="3692001"/>
            <a:ext cx="5393700" cy="17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7" name="Google Shape;47;p15"/>
          <p:cNvSpPr txBox="1"/>
          <p:nvPr>
            <p:ph idx="2" type="body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</a:lstStyle>
          <a:p/>
        </p:txBody>
      </p:sp>
      <p:sp>
        <p:nvSpPr>
          <p:cNvPr id="51" name="Google Shape;51;p16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415600" y="593367"/>
            <a:ext cx="11360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b="1" i="0" sz="4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92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92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92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●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●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/>
          <p:cNvSpPr/>
          <p:nvPr/>
        </p:nvSpPr>
        <p:spPr>
          <a:xfrm>
            <a:off x="6096000" y="131351"/>
            <a:ext cx="5889300" cy="5160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fr-FR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MOIS Disponibilité</a:t>
            </a:r>
            <a:r>
              <a:rPr b="0" i="0" lang="fr-FR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XXX 2026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6063517" y="739625"/>
            <a:ext cx="5918700" cy="294700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789592" y="1304159"/>
            <a:ext cx="5198700" cy="3412984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i="0" lang="fr-FR" sz="19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Marque</a:t>
            </a:r>
            <a:r>
              <a:rPr b="0" i="0" lang="fr-FR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i="0" lang="fr-FR" sz="19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Ville</a:t>
            </a:r>
            <a:r>
              <a:rPr b="0" i="0" lang="fr-FR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fr-FR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i="0" lang="fr-FR" sz="19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Intérêts produits</a:t>
            </a:r>
            <a:r>
              <a:rPr b="0" i="0" lang="fr-FR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fr-FR" sz="19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Animations :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6096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783800" y="118851"/>
            <a:ext cx="5198700" cy="1081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fr-FR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Région : </a:t>
            </a:r>
            <a:r>
              <a:rPr b="0" i="0" lang="fr-FR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R4 , Sud Est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fr-FR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Rayon : 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fr-FR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Famille : 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275" y="131348"/>
            <a:ext cx="711712" cy="5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324973"/>
            <a:ext cx="711700" cy="720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2215890"/>
            <a:ext cx="711700" cy="595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1327900"/>
            <a:ext cx="711700" cy="382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1349" y="118851"/>
            <a:ext cx="648961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96000" y="118851"/>
            <a:ext cx="584774" cy="5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"/>
          <p:cNvSpPr txBox="1"/>
          <p:nvPr/>
        </p:nvSpPr>
        <p:spPr>
          <a:xfrm>
            <a:off x="6096000" y="3725575"/>
            <a:ext cx="5889300" cy="1007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fr-FR" sz="13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Fournisseur</a:t>
            </a:r>
            <a:r>
              <a:rPr b="0" i="0" lang="fr-FR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fr-FR" sz="13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1" i="0" sz="13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i="0" lang="fr-FR" sz="13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Mail/ tél </a:t>
            </a:r>
            <a:r>
              <a:rPr b="0" i="0" lang="fr-FR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2" name="Google Shape;82;p1"/>
          <p:cNvGraphicFramePr/>
          <p:nvPr/>
        </p:nvGraphicFramePr>
        <p:xfrm>
          <a:off x="789600" y="4844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{2DB5BC42-D43E-4816-93F5-E71FDF73E066}</a:tableStyleId>
              </a:tblPr>
              <a:tblGrid>
                <a:gridCol w="1537450"/>
                <a:gridCol w="1842425"/>
                <a:gridCol w="787525"/>
                <a:gridCol w="410175"/>
                <a:gridCol w="1279775"/>
                <a:gridCol w="1804775"/>
                <a:gridCol w="1000825"/>
                <a:gridCol w="1559650"/>
                <a:gridCol w="970025"/>
              </a:tblGrid>
              <a:tr h="373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900"/>
                        <a:buFont typeface="Calibri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EAN</a:t>
                      </a:r>
                      <a:endParaRPr sz="1500" u="none" cap="none" strike="noStrike"/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Libellé</a:t>
                      </a:r>
                      <a:endParaRPr b="1"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PMC</a:t>
                      </a:r>
                      <a:endParaRPr sz="1500" u="none" cap="none" strike="noStrike"/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P C B</a:t>
                      </a:r>
                      <a:endParaRPr sz="1500" u="none" cap="none" strike="noStrike"/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FORMAT</a:t>
                      </a:r>
                      <a:r>
                        <a:rPr b="1" lang="fr-FR" sz="1500">
                          <a:solidFill>
                            <a:srgbClr val="FFFFFF"/>
                          </a:solidFill>
                        </a:rPr>
                        <a:t>S</a:t>
                      </a:r>
                      <a:endParaRPr b="1" sz="1500" u="none" cap="none" strike="noStrike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>
                          <a:solidFill>
                            <a:srgbClr val="FFFFFF"/>
                          </a:solidFill>
                        </a:rPr>
                        <a:t>Souhaités</a:t>
                      </a:r>
                      <a:endParaRPr b="1" sz="15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166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>
                          <a:solidFill>
                            <a:srgbClr val="FFFFFF"/>
                          </a:solidFill>
                        </a:rPr>
                        <a:t>RÉGIONS souhaités</a:t>
                      </a:r>
                      <a:endParaRPr b="1" sz="15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fr-FR" sz="1500" u="none" cap="none" strike="noStrike">
                          <a:solidFill>
                            <a:srgbClr val="FFFFFF"/>
                          </a:solidFill>
                        </a:rPr>
                        <a:t>FLUX</a:t>
                      </a:r>
                      <a:endParaRPr sz="1500" u="none" cap="none" strike="noStrike"/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i="0" lang="fr-FR" sz="15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ESTIMATION CA / VOL Mensu</a:t>
                      </a:r>
                      <a:r>
                        <a:rPr b="1" lang="fr-FR" sz="1500">
                          <a:solidFill>
                            <a:srgbClr val="FFFFFF"/>
                          </a:solidFill>
                        </a:rPr>
                        <a:t>el</a:t>
                      </a:r>
                      <a:endParaRPr b="1" i="0" sz="15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i="0" lang="fr-FR" sz="15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VMH CIBLE</a:t>
                      </a:r>
                      <a:endParaRPr b="1" sz="15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F5496"/>
                    </a:solidFill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11BB8"/>
                        </a:buClr>
                        <a:buSzPts val="1500"/>
                        <a:buFont typeface="Calibri"/>
                        <a:buNone/>
                      </a:pPr>
                      <a:r>
                        <a:rPr b="1" i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3XXXXXXXXXXXX</a:t>
                      </a:r>
                      <a:endParaRPr b="1" i="1" sz="1200" u="none" cap="none" strike="noStrike">
                        <a:solidFill>
                          <a:srgbClr val="C55A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XXXXXXXX</a:t>
                      </a:r>
                      <a:endParaRPr sz="1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X,XX€</a:t>
                      </a:r>
                      <a:endParaRPr b="1" sz="12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b="1" sz="12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HYPER</a:t>
                      </a:r>
                      <a:endParaRPr sz="1500" u="none" cap="none" strike="noStrike">
                        <a:solidFill>
                          <a:srgbClr val="611BB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MARKET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PROXIMITE</a:t>
                      </a:r>
                      <a:endParaRPr sz="1200" u="none" cap="none" strike="noStrike">
                        <a:solidFill>
                          <a:srgbClr val="611BB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>
                          <a:solidFill>
                            <a:srgbClr val="1F3864"/>
                          </a:solidFill>
                        </a:rPr>
                        <a:t>AURA</a:t>
                      </a:r>
                      <a:endParaRPr b="1" sz="1200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>
                          <a:solidFill>
                            <a:srgbClr val="1F3864"/>
                          </a:solidFill>
                        </a:rPr>
                        <a:t>PACA</a:t>
                      </a:r>
                      <a:endParaRPr b="1" sz="1200">
                        <a:solidFill>
                          <a:srgbClr val="1F3864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>
                          <a:solidFill>
                            <a:srgbClr val="1F3864"/>
                          </a:solidFill>
                        </a:rPr>
                        <a:t>LD</a:t>
                      </a:r>
                      <a:endParaRPr b="1" sz="1200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>
                          <a:solidFill>
                            <a:srgbClr val="1F3864"/>
                          </a:solidFill>
                        </a:rPr>
                        <a:t>ou </a:t>
                      </a:r>
                      <a:endParaRPr b="1" sz="1200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>
                          <a:solidFill>
                            <a:srgbClr val="1F3864"/>
                          </a:solidFill>
                        </a:rPr>
                        <a:t>Entrepôt</a:t>
                      </a:r>
                      <a:endParaRPr b="1" sz="1200">
                        <a:solidFill>
                          <a:srgbClr val="1F3864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</a:rPr>
                        <a:t>XXXXX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rgbClr val="1F3864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fr-FR" sz="1200" u="none" cap="none" strike="noStrike">
                          <a:solidFill>
                            <a:srgbClr val="1F3864"/>
                          </a:solidFill>
                        </a:rPr>
                        <a:t>XXXXX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rgbClr val="1F3864"/>
                        </a:solidFill>
                      </a:endParaRPr>
                    </a:p>
                  </a:txBody>
                  <a:tcPr marT="45725" marB="45725" marR="91475" marL="91475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83" name="Google Shape;83;p1"/>
          <p:cNvSpPr txBox="1"/>
          <p:nvPr/>
        </p:nvSpPr>
        <p:spPr>
          <a:xfrm>
            <a:off x="-2619767" y="3909033"/>
            <a:ext cx="1961100" cy="23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6995167" y="1678400"/>
            <a:ext cx="64800" cy="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6533300" y="2229267"/>
            <a:ext cx="11805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6992480" y="1577472"/>
            <a:ext cx="2978833" cy="692457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9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1. visuel</a:t>
            </a:r>
            <a:endParaRPr b="1" i="0" sz="2900" u="none" cap="none" strike="noStrike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